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1" r:id="rId3"/>
    <p:sldId id="590" r:id="rId5"/>
    <p:sldId id="637" r:id="rId6"/>
    <p:sldId id="638" r:id="rId7"/>
    <p:sldId id="640" r:id="rId8"/>
    <p:sldId id="641" r:id="rId9"/>
    <p:sldId id="642" r:id="rId10"/>
    <p:sldId id="643" r:id="rId11"/>
    <p:sldId id="645" r:id="rId12"/>
    <p:sldId id="646" r:id="rId13"/>
    <p:sldId id="647" r:id="rId14"/>
    <p:sldId id="648" r:id="rId15"/>
    <p:sldId id="305" r:id="rId16"/>
  </p:sldIdLst>
  <p:sldSz cx="9144000" cy="6858000" type="screen4x3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AC050E"/>
    <a:srgbClr val="E0414A"/>
    <a:srgbClr val="FF1919"/>
    <a:srgbClr val="85000B"/>
    <a:srgbClr val="CC0000"/>
    <a:srgbClr val="A6A6A6"/>
    <a:srgbClr val="FF2F2F"/>
    <a:srgbClr val="DD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0723" autoAdjust="0"/>
  </p:normalViewPr>
  <p:slideViewPr>
    <p:cSldViewPr snapToGrid="0" showGuides="1">
      <p:cViewPr varScale="1">
        <p:scale>
          <a:sx n="96" d="100"/>
          <a:sy n="96" d="100"/>
        </p:scale>
        <p:origin x="88" y="180"/>
      </p:cViewPr>
      <p:guideLst>
        <p:guide orient="horz" pos="2198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86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8.e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EB25E-F66E-44BE-85A3-62191936F5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7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30.pn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9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tags" Target="../tags/tag85.xml"/><Relationship Id="rId2" Type="http://schemas.openxmlformats.org/officeDocument/2006/relationships/image" Target="../media/image1.png"/><Relationship Id="rId1" Type="http://schemas.openxmlformats.org/officeDocument/2006/relationships/tags" Target="../tags/tag8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jpeg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2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22" Type="http://schemas.openxmlformats.org/officeDocument/2006/relationships/notesSlide" Target="../notesSlides/notesSlide3.xml"/><Relationship Id="rId21" Type="http://schemas.openxmlformats.org/officeDocument/2006/relationships/vmlDrawing" Target="../drawings/vmlDrawing1.v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tags" Target="../tags/tag45.xml"/><Relationship Id="rId7" Type="http://schemas.openxmlformats.org/officeDocument/2006/relationships/image" Target="../media/image6.wmf"/><Relationship Id="rId6" Type="http://schemas.openxmlformats.org/officeDocument/2006/relationships/oleObject" Target="../embeddings/oleObject3.bin"/><Relationship Id="rId5" Type="http://schemas.openxmlformats.org/officeDocument/2006/relationships/tags" Target="../tags/tag44.xml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tags" Target="../tags/tag43.xml"/><Relationship Id="rId17" Type="http://schemas.openxmlformats.org/officeDocument/2006/relationships/notesSlide" Target="../notesSlides/notesSlide4.xml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8.emf"/><Relationship Id="rId13" Type="http://schemas.openxmlformats.org/officeDocument/2006/relationships/oleObject" Target="../embeddings/oleObject5.bin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image" Target="../media/image7.wmf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58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62.xml"/><Relationship Id="rId7" Type="http://schemas.openxmlformats.org/officeDocument/2006/relationships/image" Target="../media/image17.png"/><Relationship Id="rId6" Type="http://schemas.openxmlformats.org/officeDocument/2006/relationships/tags" Target="../tags/tag61.xml"/><Relationship Id="rId5" Type="http://schemas.openxmlformats.org/officeDocument/2006/relationships/image" Target="../media/image16.png"/><Relationship Id="rId4" Type="http://schemas.openxmlformats.org/officeDocument/2006/relationships/tags" Target="../tags/tag60.xml"/><Relationship Id="rId3" Type="http://schemas.openxmlformats.org/officeDocument/2006/relationships/image" Target="../media/image15.png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59.xml"/><Relationship Id="rId19" Type="http://schemas.openxmlformats.org/officeDocument/2006/relationships/image" Target="../media/image21.png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image" Target="../media/image20.png"/><Relationship Id="rId13" Type="http://schemas.openxmlformats.org/officeDocument/2006/relationships/tags" Target="../tags/tag65.xml"/><Relationship Id="rId12" Type="http://schemas.openxmlformats.org/officeDocument/2006/relationships/image" Target="../media/image19.png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tags" Target="../tags/tag74.xml"/><Relationship Id="rId3" Type="http://schemas.openxmlformats.org/officeDocument/2006/relationships/image" Target="../media/image22.png"/><Relationship Id="rId2" Type="http://schemas.openxmlformats.org/officeDocument/2006/relationships/tags" Target="../tags/tag73.xml"/><Relationship Id="rId12" Type="http://schemas.openxmlformats.org/officeDocument/2006/relationships/notesSlide" Target="../notesSlides/notesSlide9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647700" y="1544955"/>
            <a:ext cx="7707630" cy="2049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defRPr/>
            </a:pPr>
            <a:r>
              <a:rPr lang="en-US" altLang="zh-CN" sz="6600" kern="1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Contrastive Label Enhancement</a:t>
            </a:r>
            <a:endParaRPr lang="en-US" altLang="zh-CN" sz="6600" kern="1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文本框 27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1137920" y="4537710"/>
            <a:ext cx="7052945" cy="720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defRPr/>
            </a:pPr>
            <a:r>
              <a:rPr lang="en-US" altLang="zh-CN" sz="2400" b="1" kern="1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Yifei Wang</a:t>
            </a:r>
            <a:r>
              <a:rPr lang="en-US" altLang="zh-CN" sz="2400" kern="1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, Yiyang Zhou, Jihua Zhu,</a:t>
            </a:r>
            <a:endParaRPr lang="en-US" altLang="zh-CN" sz="2400" kern="1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 defTabSz="1218565">
              <a:defRPr/>
            </a:pPr>
            <a:r>
              <a:rPr lang="en-US" altLang="zh-CN" sz="2400" kern="1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Xinyuan Liu, Wenbiao Yan, and Zhiqiang Tian</a:t>
            </a:r>
            <a:endParaRPr lang="en-US" altLang="zh-CN" sz="2400" b="1" kern="100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6575" y="5546090"/>
            <a:ext cx="8071485" cy="478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400" kern="1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School of Software Engineering, Xi’an Jiaotong University</a:t>
            </a:r>
            <a:endParaRPr lang="en-US" altLang="zh-CN" sz="2400" kern="1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2" name="Picture 2" descr="E:\Hou\信息化建设\web\校徽相关\xjtu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832600" y="32829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21285"/>
            <a:ext cx="1657350" cy="100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8736"/>
    </mc:Choice>
    <mc:Fallback>
      <p:transition advTm="187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239522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Experiments</a:t>
            </a:r>
            <a:endParaRPr lang="en-US" altLang="zh-CN" sz="32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660" y="953770"/>
            <a:ext cx="30968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Comparison Experiments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9090" y="1459230"/>
            <a:ext cx="4302125" cy="2219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15" y="1453515"/>
            <a:ext cx="3781425" cy="22123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90" y="3648710"/>
            <a:ext cx="4323080" cy="21520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43840" y="5849620"/>
            <a:ext cx="8323580" cy="968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experimental results clearly indicate that ConLE exhibits superior recovery performance</a:t>
            </a:r>
            <a:r>
              <a:rPr lang="en-US" altLang="zh-CN" sz="1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compared to the other advanced LE algorithms and it obtains excellent performance both on large-scale datasets and small-scale datasets.</a:t>
            </a:r>
            <a:endParaRPr lang="en-US" altLang="zh-CN" sz="19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215" y="3648710"/>
            <a:ext cx="3777615" cy="213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239522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Experiments</a:t>
            </a:r>
            <a:endParaRPr lang="en-US" altLang="zh-CN" sz="32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200660" y="954405"/>
            <a:ext cx="19685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Ablation Studies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640" y="1356360"/>
            <a:ext cx="8795385" cy="236537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218440" y="3725545"/>
            <a:ext cx="30968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Parameters Sensitivity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812155" y="3728085"/>
            <a:ext cx="24955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Convergence Analysis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95885" y="4193540"/>
            <a:ext cx="5814060" cy="25590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18175" y="4206875"/>
            <a:ext cx="3394075" cy="2621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2125345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Conclusion</a:t>
            </a:r>
            <a:endParaRPr lang="en-US" altLang="zh-CN" sz="32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1108710"/>
            <a:ext cx="829246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e propose Contrastive Label Enhancement (ConLE), a novel method to cope with the LE problem. 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ConLE regards features and logic labels as descriptions from different views, and then elegantly integrates them to generate high-level features by contrastive learning. Additionally, ConLE employs a training strategy that considers the consistency of label attributes to estimate the label distributions from high-level features. 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Experimental results on 13 datasets demonstrate its superior performance over other state-of-the-art methods.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E:\Hou\信息化建设\web\校徽相关\xjtu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832600" y="32829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0350" y="121285"/>
            <a:ext cx="1657350" cy="1003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53590" y="1969770"/>
            <a:ext cx="5198110" cy="1986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800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Thank you</a:t>
            </a:r>
            <a:endParaRPr lang="en-US" altLang="zh-CN" sz="8800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744"/>
    </mc:Choice>
    <mc:Fallback>
      <p:transition advTm="774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67149" y="157453"/>
            <a:ext cx="3107055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Label Ambiguity</a:t>
            </a:r>
            <a:endParaRPr lang="zh-CN" altLang="en-US" sz="32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2970" y="1924685"/>
            <a:ext cx="1915795" cy="117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4975225" y="2212975"/>
            <a:ext cx="1778000" cy="472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500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Mountain</a:t>
            </a:r>
            <a:endParaRPr lang="en-US" altLang="zh-CN" sz="2500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2943860" y="1966595"/>
            <a:ext cx="1658620" cy="502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kern="100" dirty="0" smtClean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SLL</a:t>
            </a:r>
            <a:endParaRPr lang="en-US" altLang="zh-CN" sz="2000" kern="100" dirty="0" smtClean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958004" y="4901565"/>
            <a:ext cx="3143425" cy="2089150"/>
            <a:chOff x="6934" y="6192"/>
            <a:chExt cx="2684" cy="1549"/>
          </a:xfrm>
        </p:grpSpPr>
        <p:sp>
          <p:nvSpPr>
            <p:cNvPr id="38" name="弧形 37"/>
            <p:cNvSpPr/>
            <p:nvPr>
              <p:custDataLst>
                <p:tags r:id="rId6"/>
              </p:custDataLst>
            </p:nvPr>
          </p:nvSpPr>
          <p:spPr>
            <a:xfrm flipH="1">
              <a:off x="7606" y="6547"/>
              <a:ext cx="421" cy="1194"/>
            </a:xfrm>
            <a:prstGeom prst="arc">
              <a:avLst>
                <a:gd name="adj1" fmla="val 13870469"/>
                <a:gd name="adj2" fmla="val 20802148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>
              <p:custDataLst>
                <p:tags r:id="rId7"/>
              </p:custDataLst>
            </p:nvPr>
          </p:nvCxnSpPr>
          <p:spPr>
            <a:xfrm flipH="1" flipV="1">
              <a:off x="7587" y="6290"/>
              <a:ext cx="9" cy="9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弧形 39"/>
            <p:cNvSpPr/>
            <p:nvPr>
              <p:custDataLst>
                <p:tags r:id="rId8"/>
              </p:custDataLst>
            </p:nvPr>
          </p:nvSpPr>
          <p:spPr>
            <a:xfrm rot="8460000" flipV="1">
              <a:off x="8216" y="6961"/>
              <a:ext cx="351" cy="491"/>
            </a:xfrm>
            <a:prstGeom prst="arc">
              <a:avLst>
                <a:gd name="adj1" fmla="val 7473962"/>
                <a:gd name="adj2" fmla="val 15992046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弧形 40"/>
            <p:cNvSpPr/>
            <p:nvPr>
              <p:custDataLst>
                <p:tags r:id="rId9"/>
              </p:custDataLst>
            </p:nvPr>
          </p:nvSpPr>
          <p:spPr>
            <a:xfrm rot="9420000" flipH="1">
              <a:off x="8009" y="6754"/>
              <a:ext cx="259" cy="278"/>
            </a:xfrm>
            <a:prstGeom prst="arc">
              <a:avLst>
                <a:gd name="adj1" fmla="val 10016537"/>
                <a:gd name="adj2" fmla="val 16798918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/>
            <p:nvPr>
              <p:custDataLst>
                <p:tags r:id="rId10"/>
              </p:custDataLst>
            </p:nvPr>
          </p:nvCxnSpPr>
          <p:spPr>
            <a:xfrm>
              <a:off x="7598" y="7270"/>
              <a:ext cx="12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11"/>
              </p:custDataLst>
            </p:nvPr>
          </p:nvCxnSpPr>
          <p:spPr>
            <a:xfrm>
              <a:off x="7814" y="6559"/>
              <a:ext cx="8" cy="70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12"/>
              </p:custDataLst>
            </p:nvPr>
          </p:nvCxnSpPr>
          <p:spPr>
            <a:xfrm flipH="1">
              <a:off x="8102" y="7025"/>
              <a:ext cx="1" cy="2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>
              <p:custDataLst>
                <p:tags r:id="rId13"/>
              </p:custDataLst>
            </p:nvPr>
          </p:nvCxnSpPr>
          <p:spPr>
            <a:xfrm flipH="1">
              <a:off x="8345" y="6996"/>
              <a:ext cx="1" cy="28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>
              <p:custDataLst>
                <p:tags r:id="rId14"/>
              </p:custDataLst>
            </p:nvPr>
          </p:nvSpPr>
          <p:spPr>
            <a:xfrm>
              <a:off x="8868" y="7077"/>
              <a:ext cx="750" cy="23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>
                <a:lnSpc>
                  <a:spcPct val="14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 kern="100" dirty="0" smtClean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rPr>
                <a:t>label</a:t>
              </a:r>
              <a:endParaRPr lang="en-US" altLang="zh-CN" sz="16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15"/>
              </p:custDataLst>
            </p:nvPr>
          </p:nvSpPr>
          <p:spPr>
            <a:xfrm>
              <a:off x="6934" y="6192"/>
              <a:ext cx="869" cy="26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>
                <a:lnSpc>
                  <a:spcPct val="9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altLang="zh-CN" sz="1600" b="1" kern="100" dirty="0" smtClean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rPr>
                <a:t>degree</a:t>
              </a:r>
              <a:endParaRPr lang="en-US" altLang="zh-CN" sz="16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48" name="右箭头 47"/>
          <p:cNvSpPr/>
          <p:nvPr>
            <p:custDataLst>
              <p:tags r:id="rId16"/>
            </p:custDataLst>
          </p:nvPr>
        </p:nvSpPr>
        <p:spPr>
          <a:xfrm>
            <a:off x="3200400" y="2442210"/>
            <a:ext cx="1285240" cy="243205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>
            <p:custDataLst>
              <p:tags r:id="rId17"/>
            </p:custDataLst>
          </p:nvPr>
        </p:nvSpPr>
        <p:spPr>
          <a:xfrm>
            <a:off x="4982845" y="3745230"/>
            <a:ext cx="3948430" cy="502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500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Mountain, Sky, People</a:t>
            </a:r>
            <a:endParaRPr lang="en-US" altLang="zh-CN" sz="2500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18"/>
            </p:custDataLst>
          </p:nvPr>
        </p:nvSpPr>
        <p:spPr>
          <a:xfrm>
            <a:off x="2945765" y="3512820"/>
            <a:ext cx="1658620" cy="502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kern="100" dirty="0" smtClean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MLL</a:t>
            </a:r>
            <a:endParaRPr lang="en-US" altLang="zh-CN" sz="2000" kern="100" dirty="0" smtClean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7" name="右箭头 66"/>
          <p:cNvSpPr/>
          <p:nvPr>
            <p:custDataLst>
              <p:tags r:id="rId19"/>
            </p:custDataLst>
          </p:nvPr>
        </p:nvSpPr>
        <p:spPr>
          <a:xfrm>
            <a:off x="3202305" y="3988435"/>
            <a:ext cx="1285240" cy="243205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180715" y="2572385"/>
            <a:ext cx="128524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4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en-US" altLang="zh-CN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single-label</a:t>
            </a:r>
            <a:endParaRPr lang="en-US" altLang="zh-CN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3" name="文本框 72"/>
          <p:cNvSpPr txBox="1"/>
          <p:nvPr>
            <p:custDataLst>
              <p:tags r:id="rId20"/>
            </p:custDataLst>
          </p:nvPr>
        </p:nvSpPr>
        <p:spPr>
          <a:xfrm>
            <a:off x="3198495" y="4274185"/>
            <a:ext cx="1257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multi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-label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21"/>
            </p:custDataLst>
          </p:nvPr>
        </p:nvSpPr>
        <p:spPr>
          <a:xfrm>
            <a:off x="2968625" y="5112385"/>
            <a:ext cx="1658620" cy="502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kern="100" dirty="0" smtClean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LDL</a:t>
            </a:r>
            <a:endParaRPr lang="en-US" altLang="zh-CN" sz="2000" kern="100" dirty="0" smtClean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6" name="右箭头 75"/>
          <p:cNvSpPr/>
          <p:nvPr>
            <p:custDataLst>
              <p:tags r:id="rId22"/>
            </p:custDataLst>
          </p:nvPr>
        </p:nvSpPr>
        <p:spPr>
          <a:xfrm>
            <a:off x="3225165" y="5588000"/>
            <a:ext cx="1285240" cy="243205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23"/>
            </p:custDataLst>
          </p:nvPr>
        </p:nvSpPr>
        <p:spPr>
          <a:xfrm>
            <a:off x="3009265" y="5873750"/>
            <a:ext cx="1912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label distribution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854065" y="6352540"/>
            <a:ext cx="4419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Mou</a:t>
            </a:r>
            <a:endParaRPr lang="en-US" altLang="zh-CN" sz="9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24"/>
            </p:custDataLst>
          </p:nvPr>
        </p:nvSpPr>
        <p:spPr>
          <a:xfrm>
            <a:off x="6202680" y="6353810"/>
            <a:ext cx="41402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Sky</a:t>
            </a:r>
            <a:endParaRPr lang="en-US" altLang="zh-CN" sz="9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25"/>
            </p:custDataLst>
          </p:nvPr>
        </p:nvSpPr>
        <p:spPr>
          <a:xfrm>
            <a:off x="6495415" y="6352540"/>
            <a:ext cx="40322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Peo</a:t>
            </a:r>
            <a:endParaRPr lang="en-US" altLang="zh-CN" sz="9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745" y="1031875"/>
            <a:ext cx="79603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When multiple labels are associated with the same instance, their importance is unlikely to be equal.</a:t>
            </a:r>
            <a:endParaRPr lang="en-US" altLang="zh-CN" sz="2400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>
            <p:custDataLst>
              <p:tags r:id="rId26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2970" y="3550285"/>
            <a:ext cx="1915795" cy="117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>
            <p:custDataLst>
              <p:tags r:id="rId2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2970" y="5174615"/>
            <a:ext cx="1915795" cy="117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340106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Label Distribution</a:t>
            </a:r>
            <a:endParaRPr lang="en-US" altLang="zh-CN" sz="3200" b="1" kern="100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335" y="941705"/>
            <a:ext cx="8419465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SLL and MLL: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Which label can describe the instance?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8" name="对象 7"/>
          <p:cNvGraphicFramePr/>
          <p:nvPr>
            <p:custDataLst>
              <p:tags r:id="rId2"/>
            </p:custDataLst>
          </p:nvPr>
        </p:nvGraphicFramePr>
        <p:xfrm>
          <a:off x="375920" y="3243580"/>
          <a:ext cx="820293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947795" imgH="474345" progId="Visio.Drawing.15">
                  <p:embed/>
                </p:oleObj>
              </mc:Choice>
              <mc:Fallback>
                <p:oleObj name="" r:id="rId3" imgW="3947795" imgH="47434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920" y="3243580"/>
                        <a:ext cx="8202930" cy="99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67335" y="2006600"/>
            <a:ext cx="8419465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LDL: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How much does each label describe the instance?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4927" y="4500588"/>
            <a:ext cx="2708920" cy="2300897"/>
            <a:chOff x="7261" y="6035"/>
            <a:chExt cx="2313" cy="1706"/>
          </a:xfrm>
        </p:grpSpPr>
        <p:sp>
          <p:nvSpPr>
            <p:cNvPr id="15" name="弧形 14"/>
            <p:cNvSpPr/>
            <p:nvPr>
              <p:custDataLst>
                <p:tags r:id="rId6"/>
              </p:custDataLst>
            </p:nvPr>
          </p:nvSpPr>
          <p:spPr>
            <a:xfrm flipH="1">
              <a:off x="7606" y="6547"/>
              <a:ext cx="421" cy="1194"/>
            </a:xfrm>
            <a:prstGeom prst="arc">
              <a:avLst>
                <a:gd name="adj1" fmla="val 13870469"/>
                <a:gd name="adj2" fmla="val 20802148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/>
            <p:nvPr>
              <p:custDataLst>
                <p:tags r:id="rId7"/>
              </p:custDataLst>
            </p:nvPr>
          </p:nvCxnSpPr>
          <p:spPr>
            <a:xfrm flipH="1" flipV="1">
              <a:off x="7587" y="6290"/>
              <a:ext cx="9" cy="9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弧形 18"/>
            <p:cNvSpPr/>
            <p:nvPr>
              <p:custDataLst>
                <p:tags r:id="rId8"/>
              </p:custDataLst>
            </p:nvPr>
          </p:nvSpPr>
          <p:spPr>
            <a:xfrm rot="8460000" flipV="1">
              <a:off x="8216" y="6961"/>
              <a:ext cx="351" cy="491"/>
            </a:xfrm>
            <a:prstGeom prst="arc">
              <a:avLst>
                <a:gd name="adj1" fmla="val 7473962"/>
                <a:gd name="adj2" fmla="val 15992046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弧形 19"/>
            <p:cNvSpPr/>
            <p:nvPr>
              <p:custDataLst>
                <p:tags r:id="rId9"/>
              </p:custDataLst>
            </p:nvPr>
          </p:nvSpPr>
          <p:spPr>
            <a:xfrm rot="9420000" flipH="1">
              <a:off x="8009" y="6754"/>
              <a:ext cx="259" cy="278"/>
            </a:xfrm>
            <a:prstGeom prst="arc">
              <a:avLst>
                <a:gd name="adj1" fmla="val 10016537"/>
                <a:gd name="adj2" fmla="val 16798918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/>
            <p:nvPr>
              <p:custDataLst>
                <p:tags r:id="rId10"/>
              </p:custDataLst>
            </p:nvPr>
          </p:nvCxnSpPr>
          <p:spPr>
            <a:xfrm>
              <a:off x="7598" y="7270"/>
              <a:ext cx="12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11"/>
              </p:custDataLst>
            </p:nvPr>
          </p:nvCxnSpPr>
          <p:spPr>
            <a:xfrm>
              <a:off x="7814" y="6559"/>
              <a:ext cx="8" cy="70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12"/>
              </p:custDataLst>
            </p:nvPr>
          </p:nvCxnSpPr>
          <p:spPr>
            <a:xfrm flipH="1">
              <a:off x="8102" y="7025"/>
              <a:ext cx="1" cy="2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13"/>
              </p:custDataLst>
            </p:nvPr>
          </p:nvCxnSpPr>
          <p:spPr>
            <a:xfrm flipH="1">
              <a:off x="8345" y="6996"/>
              <a:ext cx="1" cy="28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>
              <p:custDataLst>
                <p:tags r:id="rId14"/>
              </p:custDataLst>
            </p:nvPr>
          </p:nvSpPr>
          <p:spPr>
            <a:xfrm>
              <a:off x="8824" y="7102"/>
              <a:ext cx="750" cy="23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>
                <a:lnSpc>
                  <a:spcPct val="14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altLang="zh-CN" sz="1400" b="1" kern="100" dirty="0" smtClean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rPr>
                <a:t>label</a:t>
              </a:r>
              <a:endParaRPr lang="en-US" altLang="zh-CN" sz="14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5"/>
              </p:custDataLst>
            </p:nvPr>
          </p:nvSpPr>
          <p:spPr>
            <a:xfrm>
              <a:off x="7261" y="6035"/>
              <a:ext cx="869" cy="26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>
                <a:lnSpc>
                  <a:spcPct val="9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altLang="zh-CN" sz="1400" b="1" kern="100" dirty="0" smtClean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rPr>
                <a:t>degree</a:t>
              </a:r>
              <a:endParaRPr lang="en-US" altLang="zh-CN" sz="14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582930" y="6144260"/>
            <a:ext cx="4419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Mou</a:t>
            </a:r>
            <a:endParaRPr lang="en-US" altLang="zh-CN" sz="10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7"/>
            </p:custDataLst>
          </p:nvPr>
        </p:nvSpPr>
        <p:spPr>
          <a:xfrm>
            <a:off x="929640" y="6144260"/>
            <a:ext cx="4140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Sky</a:t>
            </a:r>
            <a:endParaRPr lang="en-US" altLang="zh-CN" sz="10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8"/>
            </p:custDataLst>
          </p:nvPr>
        </p:nvSpPr>
        <p:spPr>
          <a:xfrm>
            <a:off x="1201420" y="6144260"/>
            <a:ext cx="40322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Peo</a:t>
            </a:r>
            <a:endParaRPr lang="en-US" altLang="zh-CN" sz="10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06955" y="4401185"/>
            <a:ext cx="3834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annotation process is high-cost and time-consuming.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9"/>
            </p:custDataLst>
          </p:nvPr>
        </p:nvSpPr>
        <p:spPr>
          <a:xfrm>
            <a:off x="2319655" y="5132070"/>
            <a:ext cx="3834765" cy="1537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The annotation process is difficult to objectively measure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5570" y="4349750"/>
            <a:ext cx="5879465" cy="23495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6071870" y="5414645"/>
            <a:ext cx="444500" cy="279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6395720" y="5207000"/>
            <a:ext cx="28117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Label Enhancement</a:t>
            </a:r>
            <a:endParaRPr lang="en-US" altLang="zh-CN" sz="24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4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(LE)</a:t>
            </a:r>
            <a:endParaRPr lang="en-US" altLang="zh-CN" sz="24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367157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Label Enhancement</a:t>
            </a:r>
            <a:endParaRPr lang="en-US" altLang="zh-CN" sz="3200" b="1" kern="100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82750" y="2438400"/>
          <a:ext cx="2107565" cy="36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1231265" imgH="228600" progId="Equation.KSEE3">
                  <p:embed/>
                </p:oleObj>
              </mc:Choice>
              <mc:Fallback>
                <p:oleObj name="" r:id="rId3" imgW="12312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2750" y="2438400"/>
                        <a:ext cx="2107565" cy="367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694815" y="2946400"/>
          <a:ext cx="1934210" cy="379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6" imgW="1934210" imgH="379095" progId="Equation.KSEE3">
                  <p:embed/>
                </p:oleObj>
              </mc:Choice>
              <mc:Fallback>
                <p:oleObj name="" r:id="rId6" imgW="1934210" imgH="37909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94815" y="2946400"/>
                        <a:ext cx="1934210" cy="379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5249545" y="2746375"/>
          <a:ext cx="2051685" cy="34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9" imgW="1206500" imgH="228600" progId="Equation.KSEE3">
                  <p:embed/>
                </p:oleObj>
              </mc:Choice>
              <mc:Fallback>
                <p:oleObj name="" r:id="rId9" imgW="12065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49545" y="2746375"/>
                        <a:ext cx="2051685" cy="344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373380" y="892810"/>
            <a:ext cx="81387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Times New Roman" panose="02020603050405020304" charset="0"/>
                <a:ea typeface="楷体" panose="02010609060101010101" pitchFamily="49" charset="-122"/>
              </a:rPr>
              <a:t>Label Enhancement (LE) effectively recovers label distributions by leveraging logical labels and the implicit information within the given features.</a:t>
            </a:r>
            <a:endParaRPr lang="en-US" altLang="zh-CN" sz="2400">
              <a:latin typeface="Times New Roman" panose="02020603050405020304" charset="0"/>
              <a:ea typeface="楷体" panose="02010609060101010101" pitchFamily="49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456055" y="2338070"/>
            <a:ext cx="2582545" cy="10845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>
            <p:custDataLst>
              <p:tags r:id="rId11"/>
            </p:custDataLst>
          </p:nvPr>
        </p:nvSpPr>
        <p:spPr>
          <a:xfrm>
            <a:off x="5016500" y="2590800"/>
            <a:ext cx="2582545" cy="619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右箭头 50"/>
          <p:cNvSpPr/>
          <p:nvPr/>
        </p:nvSpPr>
        <p:spPr>
          <a:xfrm>
            <a:off x="4328160" y="2746375"/>
            <a:ext cx="39814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541645" y="67856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56" name="对象 55"/>
          <p:cNvGraphicFramePr/>
          <p:nvPr>
            <p:custDataLst>
              <p:tags r:id="rId12"/>
            </p:custDataLst>
          </p:nvPr>
        </p:nvGraphicFramePr>
        <p:xfrm>
          <a:off x="727075" y="3709035"/>
          <a:ext cx="7514590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" name="" r:id="rId13" imgW="5848985" imgH="2419350" progId="Visio.Drawing.15">
                  <p:embed/>
                </p:oleObj>
              </mc:Choice>
              <mc:Fallback>
                <p:oleObj name="" r:id="rId13" imgW="5848985" imgH="2419350" progId="Visio.Drawing.15">
                  <p:embed/>
                  <p:pic>
                    <p:nvPicPr>
                      <p:cNvPr id="0" name="图片 5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7075" y="3709035"/>
                        <a:ext cx="7514590" cy="290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279781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Previous W</a:t>
            </a: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ork</a:t>
            </a:r>
            <a:endParaRPr lang="en-US" altLang="zh-CN" sz="32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6855" y="2220595"/>
            <a:ext cx="5292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GLLE (Graph Laplacian Label Enhancement)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120" y="2572385"/>
            <a:ext cx="76212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buFont typeface="Wingdings" panose="05000000000000000000" charset="0"/>
              <a:buChar char="ü"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Main idea：utilizes the topological information of the feature space and the correlations among the labels to recover the label distributions.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234315" y="3217545"/>
            <a:ext cx="5292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LEVI (LE with Variational Inference)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78105" y="3569970"/>
            <a:ext cx="80048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2" indent="-285750" algn="l">
              <a:buClrTx/>
              <a:buSzTx/>
              <a:buFont typeface="Wingdings" panose="05000000000000000000" charset="0"/>
              <a:buChar char="ü"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Main idea：treats the label distributions as latent vectors and utilizes variational inference to infer the label distributions from logical labels.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243840" y="4218940"/>
            <a:ext cx="51657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LESC (</a:t>
            </a: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LE with Sample Correlation)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78105" y="4557395"/>
            <a:ext cx="80048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buFont typeface="Wingdings" panose="05000000000000000000" charset="0"/>
              <a:buChar char="ü"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Main idea：uses low-rank representations to excavate the underlying information contained in the feature space.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243840" y="996950"/>
            <a:ext cx="51657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KM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The K</a:t>
            </a: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ernel-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ased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abel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E</a:t>
            </a: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nhancement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78105" y="1323975"/>
            <a:ext cx="80048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Main idea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maps each instance to a high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dimensional space and uses a kernel function to calculate the distance between samples and the center of the group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to recover the label distributions.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151130" y="5114925"/>
            <a:ext cx="1570990" cy="5168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400" b="1" kern="100" dirty="0" smtClean="0">
                <a:solidFill>
                  <a:srgbClr val="C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Limitation</a:t>
            </a:r>
            <a:endParaRPr lang="en-US" altLang="zh-CN" sz="2400" b="1" kern="100" dirty="0" smtClean="0">
              <a:solidFill>
                <a:srgbClr val="C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1765" y="5656580"/>
            <a:ext cx="89306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>
                <a:latin typeface="Times New Roman" panose="02020603050405020304" charset="0"/>
                <a:cs typeface="Times New Roman" panose="02020603050405020304" charset="0"/>
              </a:rPr>
              <a:t>Without considering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>
                <a:latin typeface="Times New Roman" panose="02020603050405020304" charset="0"/>
                <a:cs typeface="Times New Roman" panose="02020603050405020304" charset="0"/>
              </a:rPr>
              <a:t>the essential connection between features and logical labels.</a:t>
            </a: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Actually, F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eatures and labels are descriptions of two different dimensions related to the same samples. 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210185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Motivation</a:t>
            </a:r>
            <a:endParaRPr lang="en-US" altLang="zh-CN" sz="32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00660" y="878840"/>
            <a:ext cx="1570990" cy="67881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400" b="1" kern="100" dirty="0" smtClean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-241300" y="1010920"/>
            <a:ext cx="391985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buFont typeface="Wingdings" panose="05000000000000000000" charset="0"/>
              <a:buNone/>
            </a:pPr>
            <a:r>
              <a:rPr lang="en-US" altLang="zh-CN" sz="2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Feature &lt;--&gt; Label</a:t>
            </a:r>
            <a:endParaRPr lang="en-US" altLang="zh-CN" sz="2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 descr="fig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6890" y="1708150"/>
            <a:ext cx="8110855" cy="35629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05" y="5330190"/>
            <a:ext cx="8976360" cy="1111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sz="1900">
                <a:latin typeface="Times New Roman" panose="02020603050405020304" charset="0"/>
                <a:cs typeface="Times New Roman" panose="02020603050405020304" charset="0"/>
              </a:rPr>
              <a:t>Features contain the full information of samples with many redundancies, while logical labels possess significant information but are not comprehensive.</a:t>
            </a:r>
            <a:endParaRPr sz="19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sz="1900">
                <a:latin typeface="Times New Roman" panose="02020603050405020304" charset="0"/>
                <a:cs typeface="Times New Roman" panose="02020603050405020304" charset="0"/>
              </a:rPr>
              <a:t>eatures and </a:t>
            </a:r>
            <a:r>
              <a:rPr lang="en-US" sz="1900">
                <a:latin typeface="Times New Roman" panose="02020603050405020304" charset="0"/>
                <a:cs typeface="Times New Roman" panose="02020603050405020304" charset="0"/>
              </a:rPr>
              <a:t>logic </a:t>
            </a:r>
            <a:r>
              <a:rPr sz="1900">
                <a:latin typeface="Times New Roman" panose="02020603050405020304" charset="0"/>
                <a:cs typeface="Times New Roman" panose="02020603050405020304" charset="0"/>
              </a:rPr>
              <a:t>labels </a:t>
            </a:r>
            <a:r>
              <a:rPr lang="en-US" sz="1900">
                <a:latin typeface="Times New Roman" panose="02020603050405020304" charset="0"/>
                <a:cs typeface="Times New Roman" panose="02020603050405020304" charset="0"/>
              </a:rPr>
              <a:t>can be seen as </a:t>
            </a:r>
            <a:r>
              <a:rPr sz="1900">
                <a:latin typeface="Times New Roman" panose="02020603050405020304" charset="0"/>
                <a:cs typeface="Times New Roman" panose="02020603050405020304" charset="0"/>
              </a:rPr>
              <a:t>two different </a:t>
            </a:r>
            <a:r>
              <a:rPr lang="en-US" sz="1900">
                <a:latin typeface="Times New Roman" panose="02020603050405020304" charset="0"/>
                <a:cs typeface="Times New Roman" panose="02020603050405020304" charset="0"/>
              </a:rPr>
              <a:t>views </a:t>
            </a:r>
            <a:r>
              <a:rPr sz="1900">
                <a:latin typeface="Times New Roman" panose="02020603050405020304" charset="0"/>
                <a:cs typeface="Times New Roman" panose="02020603050405020304" charset="0"/>
              </a:rPr>
              <a:t>related to the same samples.</a:t>
            </a:r>
            <a:endParaRPr sz="19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223647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Framework</a:t>
            </a:r>
            <a:endParaRPr lang="en-US" altLang="zh-CN" sz="32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3375" y="1120140"/>
            <a:ext cx="8405495" cy="42697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3090" y="6078220"/>
            <a:ext cx="779081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Training Strategy With Label-Level Consistency for LE</a:t>
            </a:r>
            <a:r>
              <a:rPr lang="en-US" altLang="zh-C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zh-CN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1" name="图片 10" descr="31393935333132353b31393939353630343b65b95f625e8f53f73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35" y="5691505"/>
            <a:ext cx="266700" cy="266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1975" y="5603875"/>
            <a:ext cx="851979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Generation of High-Level Features by Contrastive Learning</a:t>
            </a:r>
            <a:r>
              <a:rPr 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F</a:t>
            </a:r>
            <a:r>
              <a:rPr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eatures</a:t>
            </a:r>
            <a:r>
              <a:rPr 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zh-CN" altLang="en-US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3" name="图片 12" descr="31393935333132353b31393939353630353b65b95f625e8f53f73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935" y="6160770"/>
            <a:ext cx="266065" cy="272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223647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Framework</a:t>
            </a:r>
            <a:endParaRPr lang="en-US" altLang="zh-CN" sz="32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8755" y="2374900"/>
            <a:ext cx="1627505" cy="5975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20925" y="1901825"/>
            <a:ext cx="4453255" cy="676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84730" y="2687955"/>
            <a:ext cx="4502785" cy="6838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79310" y="2493010"/>
            <a:ext cx="1871345" cy="461010"/>
          </a:xfrm>
          <a:prstGeom prst="rect">
            <a:avLst/>
          </a:prstGeom>
        </p:spPr>
      </p:pic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2396490" y="1797050"/>
            <a:ext cx="4490720" cy="16783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70175" y="4697095"/>
            <a:ext cx="3746500" cy="936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707640" y="5440680"/>
            <a:ext cx="5422900" cy="666115"/>
          </a:xfrm>
          <a:prstGeom prst="rect">
            <a:avLst/>
          </a:prstGeom>
        </p:spPr>
      </p:pic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2669540" y="4697095"/>
            <a:ext cx="5609590" cy="15532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>
            <p:custDataLst>
              <p:tags r:id="rId16"/>
            </p:custDataLst>
          </p:nvPr>
        </p:nvCxnSpPr>
        <p:spPr>
          <a:xfrm flipV="1">
            <a:off x="2221865" y="5039360"/>
            <a:ext cx="353060" cy="36576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17"/>
            </p:custDataLst>
          </p:nvPr>
        </p:nvCxnSpPr>
        <p:spPr>
          <a:xfrm>
            <a:off x="2213610" y="5542280"/>
            <a:ext cx="358140" cy="4368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12725" y="5185410"/>
            <a:ext cx="1938655" cy="5226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99390" y="1160780"/>
            <a:ext cx="851916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sz="2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Generation of High-Level Features by Contrastive Learning </a:t>
            </a:r>
            <a:endParaRPr lang="zh-CN" altLang="en-US" sz="2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8120" y="4042410"/>
            <a:ext cx="80264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sz="2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Training Strategy With Label-Level Consistency for LE</a:t>
            </a:r>
            <a:endParaRPr sz="22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37" name="直接箭头连接符 36"/>
          <p:cNvCxnSpPr/>
          <p:nvPr>
            <p:custDataLst>
              <p:tags r:id="rId20"/>
            </p:custDataLst>
          </p:nvPr>
        </p:nvCxnSpPr>
        <p:spPr>
          <a:xfrm>
            <a:off x="6937375" y="2723515"/>
            <a:ext cx="296545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21"/>
            </p:custDataLst>
          </p:nvPr>
        </p:nvCxnSpPr>
        <p:spPr>
          <a:xfrm flipV="1">
            <a:off x="1934845" y="2215515"/>
            <a:ext cx="353060" cy="36576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>
            <p:custDataLst>
              <p:tags r:id="rId22"/>
            </p:custDataLst>
          </p:nvPr>
        </p:nvCxnSpPr>
        <p:spPr>
          <a:xfrm>
            <a:off x="1926590" y="2718435"/>
            <a:ext cx="358140" cy="4368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6678295" y="299085"/>
            <a:ext cx="2111375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" name="圆角矩形 4"/>
          <p:cNvSpPr>
            <a:spLocks noChangeAspect="1"/>
          </p:cNvSpPr>
          <p:nvPr/>
        </p:nvSpPr>
        <p:spPr>
          <a:xfrm>
            <a:off x="474345" y="564515"/>
            <a:ext cx="273685" cy="273685"/>
          </a:xfrm>
          <a:prstGeom prst="round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335" y="878840"/>
            <a:ext cx="6217285" cy="5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0474" y="165708"/>
            <a:ext cx="239522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3200" b="1" kern="100" dirty="0" smtClean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Experiments</a:t>
            </a:r>
            <a:endParaRPr lang="en-US" altLang="zh-CN" sz="3200" b="1" kern="100" dirty="0" smtClean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3690" y="1370965"/>
            <a:ext cx="3327400" cy="23609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335" y="953770"/>
            <a:ext cx="12058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Datasets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0" name="对象 9"/>
          <p:cNvGraphicFramePr/>
          <p:nvPr>
            <p:custDataLst>
              <p:tags r:id="rId4"/>
            </p:custDataLst>
          </p:nvPr>
        </p:nvGraphicFramePr>
        <p:xfrm>
          <a:off x="3855085" y="1228725"/>
          <a:ext cx="5121275" cy="273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4547870" imgH="2026920" progId="Visio.Drawing.15">
                  <p:embed/>
                </p:oleObj>
              </mc:Choice>
              <mc:Fallback>
                <p:oleObj name="" r:id="rId5" imgW="4547870" imgH="2026920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5085" y="1228725"/>
                        <a:ext cx="5121275" cy="2733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67335" y="3779520"/>
            <a:ext cx="12058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easures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3690" y="4203065"/>
            <a:ext cx="3327400" cy="26263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057650" y="4178300"/>
            <a:ext cx="4519295" cy="2430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900">
                <a:latin typeface="Times New Roman" panose="02020603050405020304" charset="0"/>
                <a:cs typeface="Times New Roman" panose="02020603050405020304" charset="0"/>
              </a:rPr>
              <a:t>We conduct comprehensive experiments on </a:t>
            </a:r>
            <a:r>
              <a:rPr lang="zh-CN" altLang="en-US" sz="19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13 real-world datasets</a:t>
            </a:r>
            <a:r>
              <a:rPr lang="zh-CN" altLang="en-US" sz="1900">
                <a:latin typeface="Times New Roman" panose="02020603050405020304" charset="0"/>
                <a:cs typeface="Times New Roman" panose="02020603050405020304" charset="0"/>
              </a:rPr>
              <a:t> to verify the effectiveness of our method.</a:t>
            </a:r>
            <a:endParaRPr lang="zh-CN" altLang="en-US" sz="19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sz="1900">
                <a:latin typeface="Times New Roman" panose="02020603050405020304" charset="0"/>
                <a:cs typeface="Times New Roman" panose="02020603050405020304" charset="0"/>
              </a:rPr>
              <a:t>We employ </a:t>
            </a:r>
            <a:r>
              <a:rPr sz="19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six measures</a:t>
            </a:r>
            <a:r>
              <a:rPr sz="1900">
                <a:latin typeface="Times New Roman" panose="02020603050405020304" charset="0"/>
                <a:cs typeface="Times New Roman" panose="02020603050405020304" charset="0"/>
              </a:rPr>
              <a:t> based on the distance or similarity between the recovered label distributions and the actual label distributions to assess the recovery performance.</a:t>
            </a:r>
            <a:endParaRPr sz="19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61"/>
    </mc:Choice>
    <mc:Fallback>
      <p:transition advTm="25061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ISPRING_PRESENTATION_TITLE" val="红色微粒体工作述职报告ppt模板"/>
  <p:tag name="KSO_WPP_MARK_KEY" val="01e14856-626f-444d-b93d-43d7a3c0d473"/>
  <p:tag name="COMMONDATA" val="eyJoZGlkIjoiMjJmYWYzMWRlNjQ5NzBmNWE0MmVhMWJjNzRjZGM5ODA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Microsoft Sans Serif"/>
        <a:ea typeface="微软雅黑"/>
        <a:cs typeface="Heiti SC Light"/>
      </a:majorFont>
      <a:minorFont>
        <a:latin typeface="Calibri"/>
        <a:ea typeface="微软雅黑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3485</Words>
  <Application>WPS 演示</Application>
  <PresentationFormat>全屏显示(4:3)</PresentationFormat>
  <Paragraphs>140</Paragraphs>
  <Slides>13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Times New Roman</vt:lpstr>
      <vt:lpstr>微软雅黑</vt:lpstr>
      <vt:lpstr>楷体</vt:lpstr>
      <vt:lpstr>Wingdings</vt:lpstr>
      <vt:lpstr>Arial Unicode MS</vt:lpstr>
      <vt:lpstr>Microsoft Sans Serif</vt:lpstr>
      <vt:lpstr>Heiti SC Light</vt:lpstr>
      <vt:lpstr>Calibri</vt:lpstr>
      <vt:lpstr>Office 主题</vt:lpstr>
      <vt:lpstr>Visio.Drawing.15</vt:lpstr>
      <vt:lpstr>Equation.KSEE3</vt:lpstr>
      <vt:lpstr>Equation.KSEE3</vt:lpstr>
      <vt:lpstr>Equation.KSEE3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红色微粒体工作述职报告ppt模板</dc:title>
  <dc:creator/>
  <cp:lastModifiedBy>王森森</cp:lastModifiedBy>
  <cp:revision>397</cp:revision>
  <dcterms:created xsi:type="dcterms:W3CDTF">2023-07-04T14:48:00Z</dcterms:created>
  <dcterms:modified xsi:type="dcterms:W3CDTF">2023-07-16T11:12:49Z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6A111EEE10EA49338D6877EA785AACB8_12</vt:lpwstr>
  </property>
  <property fmtid="{D5CDD505-2E9C-101B-9397-08002B2CF9AE}" pid="3" name="KSOProductBuildVer">
    <vt:lpwstr>2052-11.1.0.14309</vt:lpwstr>
  </property>
</Properties>
</file>